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aude\Documents\Edilene\C&#243;pia%20de%20QUantidade%20de%20Atendimento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aude\Documents\Edilene\A&#231;&#245;es%20Realizadas%20-%20atendimento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aude\Documents\Edilene\C&#243;pia%20de%20QUantidade%20de%20Atendimento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aude\Documents\Edilene\C&#243;pia%20de%20QUantidade%20de%20Atendimento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aude\Documents\Edilene\C&#243;pia%20de%20QUantidade%20de%20Atendimento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saude\Documents\Edilene\C&#243;pia%20de%20QUantidade%20de%20Atendiment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>
        <c:manualLayout>
          <c:layoutTarget val="inner"/>
          <c:xMode val="edge"/>
          <c:yMode val="edge"/>
          <c:x val="0.22015288492978768"/>
          <c:y val="1.5141058187398719E-2"/>
          <c:w val="0.60683227727847233"/>
          <c:h val="0.98485894181260036"/>
        </c:manualLayout>
      </c:layout>
      <c:pieChart>
        <c:varyColors val="1"/>
        <c:ser>
          <c:idx val="0"/>
          <c:order val="0"/>
          <c:tx>
            <c:strRef>
              <c:f>Patrocinio!$A$29</c:f>
              <c:strCache>
                <c:ptCount val="1"/>
                <c:pt idx="0">
                  <c:v>Média de Atendimento Mês</c:v>
                </c:pt>
              </c:strCache>
            </c:strRef>
          </c:tx>
          <c:dLbls>
            <c:dLbl>
              <c:idx val="0"/>
              <c:layout>
                <c:manualLayout>
                  <c:x val="-0.1121184725646668"/>
                  <c:y val="0.19672131147540994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/>
                      <a:t>2015 </a:t>
                    </a:r>
                  </a:p>
                  <a:p>
                    <a:pPr>
                      <a:defRPr sz="1600" b="1"/>
                    </a:pPr>
                    <a:r>
                      <a:rPr lang="en-US" sz="1600" b="1"/>
                      <a:t>127.508</a:t>
                    </a:r>
                  </a:p>
                </c:rich>
              </c:tx>
              <c:spPr/>
              <c:showVal val="1"/>
              <c:showCatName val="1"/>
            </c:dLbl>
            <c:dLbl>
              <c:idx val="1"/>
              <c:layout>
                <c:manualLayout>
                  <c:x val="-0.20849934162270145"/>
                  <c:y val="-6.472928588844433E-2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/>
                      <a:t>2016</a:t>
                    </a:r>
                  </a:p>
                  <a:p>
                    <a:pPr>
                      <a:defRPr sz="1600" b="1"/>
                    </a:pPr>
                    <a:r>
                      <a:rPr lang="en-US" sz="1600" b="1"/>
                      <a:t> 150.274</a:t>
                    </a:r>
                  </a:p>
                </c:rich>
              </c:tx>
              <c:spPr/>
              <c:showVal val="1"/>
              <c:showCatName val="1"/>
            </c:dLbl>
            <c:dLbl>
              <c:idx val="2"/>
              <c:layout>
                <c:manualLayout>
                  <c:x val="-8.4384022918426154E-3"/>
                  <c:y val="-0.17208530588001134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/>
                      <a:t>2017</a:t>
                    </a:r>
                  </a:p>
                  <a:p>
                    <a:pPr>
                      <a:defRPr sz="1600" b="1"/>
                    </a:pPr>
                    <a:r>
                      <a:rPr lang="en-US" sz="1600" b="1"/>
                      <a:t> 173.151</a:t>
                    </a:r>
                  </a:p>
                </c:rich>
              </c:tx>
              <c:spPr/>
              <c:showVal val="1"/>
              <c:showCatName val="1"/>
            </c:dLbl>
            <c:dLbl>
              <c:idx val="3"/>
              <c:layout>
                <c:manualLayout>
                  <c:x val="0.2193668973196532"/>
                  <c:y val="6.3321429083659619E-2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b="1"/>
                      <a:t>2018</a:t>
                    </a:r>
                  </a:p>
                  <a:p>
                    <a:pPr>
                      <a:defRPr sz="1600" b="1"/>
                    </a:pPr>
                    <a:r>
                      <a:rPr lang="en-US" sz="1600" b="1"/>
                      <a:t> 276.356</a:t>
                    </a:r>
                  </a:p>
                </c:rich>
              </c:tx>
              <c:spPr/>
              <c:showVal val="1"/>
              <c:showCatName val="1"/>
            </c:dLbl>
            <c:showVal val="1"/>
            <c:showCatName val="1"/>
            <c:showLeaderLines val="1"/>
          </c:dLbls>
          <c:cat>
            <c:numRef>
              <c:f>Patrocinio!$B$28:$E$28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Patrocinio!$B$29:$E$29</c:f>
              <c:numCache>
                <c:formatCode>#,##0</c:formatCode>
                <c:ptCount val="4"/>
                <c:pt idx="0">
                  <c:v>127508</c:v>
                </c:pt>
                <c:pt idx="1">
                  <c:v>150274</c:v>
                </c:pt>
                <c:pt idx="2">
                  <c:v>173151</c:v>
                </c:pt>
                <c:pt idx="3">
                  <c:v>276356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pt-BR" dirty="0"/>
              <a:t>Patrocínio</a:t>
            </a:r>
          </a:p>
        </c:rich>
      </c:tx>
      <c:layout>
        <c:manualLayout>
          <c:xMode val="edge"/>
          <c:yMode val="edge"/>
          <c:x val="2.938458796594598E-2"/>
          <c:y val="6.5595712740952661E-2"/>
        </c:manualLayout>
      </c:layout>
    </c:title>
    <c:plotArea>
      <c:layout>
        <c:manualLayout>
          <c:layoutTarget val="inner"/>
          <c:xMode val="edge"/>
          <c:yMode val="edge"/>
          <c:x val="0.20195436755388871"/>
          <c:y val="8.6487796122603114E-2"/>
          <c:w val="0.70013224429821153"/>
          <c:h val="0.76259695960320673"/>
        </c:manualLayout>
      </c:layout>
      <c:barChart>
        <c:barDir val="col"/>
        <c:grouping val="clustered"/>
        <c:ser>
          <c:idx val="0"/>
          <c:order val="0"/>
          <c:tx>
            <c:strRef>
              <c:f>Plan1!$A$24</c:f>
              <c:strCache>
                <c:ptCount val="1"/>
                <c:pt idx="0">
                  <c:v>Total de Atendimentos</c:v>
                </c:pt>
              </c:strCache>
            </c:strRef>
          </c:tx>
          <c:cat>
            <c:numRef>
              <c:f>Plan1!$B$23:$E$23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Plan1!$B$24:$E$24</c:f>
              <c:numCache>
                <c:formatCode>#,##0</c:formatCode>
                <c:ptCount val="4"/>
                <c:pt idx="0">
                  <c:v>1529054</c:v>
                </c:pt>
                <c:pt idx="1">
                  <c:v>1803293</c:v>
                </c:pt>
                <c:pt idx="2">
                  <c:v>2077815</c:v>
                </c:pt>
                <c:pt idx="3">
                  <c:v>3316272</c:v>
                </c:pt>
              </c:numCache>
            </c:numRef>
          </c:val>
        </c:ser>
        <c:ser>
          <c:idx val="1"/>
          <c:order val="1"/>
          <c:tx>
            <c:strRef>
              <c:f>Plan1!$A$25</c:f>
              <c:strCache>
                <c:ptCount val="1"/>
                <c:pt idx="0">
                  <c:v>Média mês de Atendimento</c:v>
                </c:pt>
              </c:strCache>
            </c:strRef>
          </c:tx>
          <c:cat>
            <c:numRef>
              <c:f>Plan1!$B$23:$E$23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Plan1!$B$25:$E$25</c:f>
              <c:numCache>
                <c:formatCode>#,##0</c:formatCode>
                <c:ptCount val="4"/>
                <c:pt idx="0">
                  <c:v>127421.16666666667</c:v>
                </c:pt>
                <c:pt idx="1">
                  <c:v>150274.41666666666</c:v>
                </c:pt>
                <c:pt idx="2">
                  <c:v>173151.25</c:v>
                </c:pt>
                <c:pt idx="3">
                  <c:v>276356</c:v>
                </c:pt>
              </c:numCache>
            </c:numRef>
          </c:val>
        </c:ser>
        <c:ser>
          <c:idx val="2"/>
          <c:order val="2"/>
          <c:tx>
            <c:strRef>
              <c:f>Plan1!$A$26</c:f>
              <c:strCache>
                <c:ptCount val="1"/>
                <c:pt idx="0">
                  <c:v>% de Gastos com Recursos Próprios</c:v>
                </c:pt>
              </c:strCache>
            </c:strRef>
          </c:tx>
          <c:cat>
            <c:numRef>
              <c:f>Plan1!$B$23:$E$23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Plan1!$B$26:$E$26</c:f>
              <c:numCache>
                <c:formatCode>0.00%</c:formatCode>
                <c:ptCount val="4"/>
                <c:pt idx="0">
                  <c:v>0.20549999999999999</c:v>
                </c:pt>
                <c:pt idx="1">
                  <c:v>0.2903</c:v>
                </c:pt>
                <c:pt idx="2">
                  <c:v>0.22589999999999999</c:v>
                </c:pt>
                <c:pt idx="3">
                  <c:v>0.2235</c:v>
                </c:pt>
              </c:numCache>
            </c:numRef>
          </c:val>
        </c:ser>
        <c:axId val="69087232"/>
        <c:axId val="69089920"/>
      </c:barChart>
      <c:catAx>
        <c:axId val="69087232"/>
        <c:scaling>
          <c:orientation val="minMax"/>
        </c:scaling>
        <c:axPos val="b"/>
        <c:numFmt formatCode="General" sourceLinked="1"/>
        <c:majorTickMark val="none"/>
        <c:tickLblPos val="nextTo"/>
        <c:crossAx val="69089920"/>
        <c:crosses val="autoZero"/>
        <c:auto val="1"/>
        <c:lblAlgn val="ctr"/>
        <c:lblOffset val="100"/>
      </c:catAx>
      <c:valAx>
        <c:axId val="6908992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690872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5"/>
  <c:chart>
    <c:title>
      <c:tx>
        <c:rich>
          <a:bodyPr/>
          <a:lstStyle/>
          <a:p>
            <a:pPr>
              <a:defRPr/>
            </a:pPr>
            <a:r>
              <a:rPr lang="en-US"/>
              <a:t>Patos de Minas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'Patos de Minas'!$A$23</c:f>
              <c:strCache>
                <c:ptCount val="1"/>
                <c:pt idx="0">
                  <c:v>Média de Atendimento Mês</c:v>
                </c:pt>
              </c:strCache>
            </c:strRef>
          </c:tx>
          <c:cat>
            <c:strRef>
              <c:f>'Patos de Minas'!$B$21:$E$22</c:f>
              <c:strCache>
                <c:ptCount val="4"/>
                <c:pt idx="0">
                  <c:v>2.015</c:v>
                </c:pt>
                <c:pt idx="1">
                  <c:v>2.016</c:v>
                </c:pt>
                <c:pt idx="2">
                  <c:v>2.017</c:v>
                </c:pt>
                <c:pt idx="3">
                  <c:v>2.018</c:v>
                </c:pt>
              </c:strCache>
            </c:strRef>
          </c:cat>
          <c:val>
            <c:numRef>
              <c:f>'Patos de Minas'!$B$23:$E$23</c:f>
              <c:numCache>
                <c:formatCode>#,##0</c:formatCode>
                <c:ptCount val="4"/>
                <c:pt idx="0">
                  <c:v>429175</c:v>
                </c:pt>
                <c:pt idx="1">
                  <c:v>451987</c:v>
                </c:pt>
                <c:pt idx="2">
                  <c:v>364129</c:v>
                </c:pt>
                <c:pt idx="3">
                  <c:v>301908</c:v>
                </c:pt>
              </c:numCache>
            </c:numRef>
          </c:val>
        </c:ser>
        <c:axId val="124225024"/>
        <c:axId val="124226560"/>
      </c:barChart>
      <c:catAx>
        <c:axId val="124225024"/>
        <c:scaling>
          <c:orientation val="minMax"/>
        </c:scaling>
        <c:axPos val="b"/>
        <c:majorTickMark val="none"/>
        <c:tickLblPos val="nextTo"/>
        <c:crossAx val="124226560"/>
        <c:crosses val="autoZero"/>
        <c:auto val="1"/>
        <c:lblAlgn val="ctr"/>
        <c:lblOffset val="100"/>
      </c:catAx>
      <c:valAx>
        <c:axId val="1242265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1242250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15"/>
  <c:chart>
    <c:title>
      <c:tx>
        <c:rich>
          <a:bodyPr/>
          <a:lstStyle/>
          <a:p>
            <a:pPr>
              <a:defRPr/>
            </a:pPr>
            <a:r>
              <a:rPr lang="en-US"/>
              <a:t>Araguari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Araguari!$A$20</c:f>
              <c:strCache>
                <c:ptCount val="1"/>
                <c:pt idx="0">
                  <c:v>Média de Atendimento Mês</c:v>
                </c:pt>
              </c:strCache>
            </c:strRef>
          </c:tx>
          <c:cat>
            <c:strRef>
              <c:f>Araguari!$B$18:$E$19</c:f>
              <c:strCache>
                <c:ptCount val="4"/>
                <c:pt idx="0">
                  <c:v>2.015</c:v>
                </c:pt>
                <c:pt idx="1">
                  <c:v>2.016</c:v>
                </c:pt>
                <c:pt idx="2">
                  <c:v>2.017</c:v>
                </c:pt>
                <c:pt idx="3">
                  <c:v>2.018</c:v>
                </c:pt>
              </c:strCache>
            </c:strRef>
          </c:cat>
          <c:val>
            <c:numRef>
              <c:f>Araguari!$B$20:$E$20</c:f>
              <c:numCache>
                <c:formatCode>#,##0</c:formatCode>
                <c:ptCount val="4"/>
                <c:pt idx="0">
                  <c:v>127464</c:v>
                </c:pt>
                <c:pt idx="1">
                  <c:v>119807</c:v>
                </c:pt>
                <c:pt idx="2">
                  <c:v>145516</c:v>
                </c:pt>
                <c:pt idx="3">
                  <c:v>101923</c:v>
                </c:pt>
              </c:numCache>
            </c:numRef>
          </c:val>
        </c:ser>
        <c:axId val="132911104"/>
        <c:axId val="132912640"/>
      </c:barChart>
      <c:catAx>
        <c:axId val="132911104"/>
        <c:scaling>
          <c:orientation val="minMax"/>
        </c:scaling>
        <c:axPos val="b"/>
        <c:majorTickMark val="none"/>
        <c:tickLblPos val="nextTo"/>
        <c:crossAx val="132912640"/>
        <c:crosses val="autoZero"/>
        <c:auto val="1"/>
        <c:lblAlgn val="ctr"/>
        <c:lblOffset val="100"/>
      </c:catAx>
      <c:valAx>
        <c:axId val="13291264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1329111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14"/>
  <c:chart>
    <c:title>
      <c:tx>
        <c:rich>
          <a:bodyPr/>
          <a:lstStyle/>
          <a:p>
            <a:pPr>
              <a:defRPr/>
            </a:pPr>
            <a:r>
              <a:rPr lang="en-US"/>
              <a:t>Araxá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Araxa!$A$19</c:f>
              <c:strCache>
                <c:ptCount val="1"/>
                <c:pt idx="0">
                  <c:v>Média de Atendimento Mês</c:v>
                </c:pt>
              </c:strCache>
            </c:strRef>
          </c:tx>
          <c:cat>
            <c:strRef>
              <c:f>Araxa!$B$17:$E$18</c:f>
              <c:strCache>
                <c:ptCount val="4"/>
                <c:pt idx="0">
                  <c:v>2.015</c:v>
                </c:pt>
                <c:pt idx="1">
                  <c:v>2.016</c:v>
                </c:pt>
                <c:pt idx="2">
                  <c:v>2.017</c:v>
                </c:pt>
                <c:pt idx="3">
                  <c:v>2.018</c:v>
                </c:pt>
              </c:strCache>
            </c:strRef>
          </c:cat>
          <c:val>
            <c:numRef>
              <c:f>Araxa!$B$19:$E$19</c:f>
              <c:numCache>
                <c:formatCode>#,##0</c:formatCode>
                <c:ptCount val="4"/>
                <c:pt idx="0">
                  <c:v>79590</c:v>
                </c:pt>
                <c:pt idx="1">
                  <c:v>52547</c:v>
                </c:pt>
                <c:pt idx="2">
                  <c:v>59611</c:v>
                </c:pt>
                <c:pt idx="3">
                  <c:v>49269</c:v>
                </c:pt>
              </c:numCache>
            </c:numRef>
          </c:val>
        </c:ser>
        <c:axId val="132921600"/>
        <c:axId val="132943872"/>
      </c:barChart>
      <c:catAx>
        <c:axId val="132921600"/>
        <c:scaling>
          <c:orientation val="minMax"/>
        </c:scaling>
        <c:axPos val="b"/>
        <c:majorTickMark val="none"/>
        <c:tickLblPos val="nextTo"/>
        <c:crossAx val="132943872"/>
        <c:crosses val="autoZero"/>
        <c:auto val="1"/>
        <c:lblAlgn val="ctr"/>
        <c:lblOffset val="100"/>
      </c:catAx>
      <c:valAx>
        <c:axId val="13294387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132921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tx>
        <c:rich>
          <a:bodyPr/>
          <a:lstStyle/>
          <a:p>
            <a:pPr>
              <a:defRPr/>
            </a:pPr>
            <a:r>
              <a:rPr lang="en-US"/>
              <a:t>Monte Carmelo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'Monte Carmelo'!$A$18</c:f>
              <c:strCache>
                <c:ptCount val="1"/>
                <c:pt idx="0">
                  <c:v>Média de Atendimento Mês</c:v>
                </c:pt>
              </c:strCache>
            </c:strRef>
          </c:tx>
          <c:cat>
            <c:strRef>
              <c:f>'Monte Carmelo'!$B$16:$E$17</c:f>
              <c:strCach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strCache>
            </c:strRef>
          </c:cat>
          <c:val>
            <c:numRef>
              <c:f>'Monte Carmelo'!$B$18:$E$18</c:f>
              <c:numCache>
                <c:formatCode>#,##0</c:formatCode>
                <c:ptCount val="4"/>
                <c:pt idx="0">
                  <c:v>103321.41666666667</c:v>
                </c:pt>
                <c:pt idx="1">
                  <c:v>96233.583333333328</c:v>
                </c:pt>
                <c:pt idx="2">
                  <c:v>69600.166666666672</c:v>
                </c:pt>
                <c:pt idx="3">
                  <c:v>53428.666666666664</c:v>
                </c:pt>
              </c:numCache>
            </c:numRef>
          </c:val>
        </c:ser>
        <c:axId val="132961024"/>
        <c:axId val="132962560"/>
      </c:barChart>
      <c:catAx>
        <c:axId val="132961024"/>
        <c:scaling>
          <c:orientation val="minMax"/>
        </c:scaling>
        <c:axPos val="b"/>
        <c:majorTickMark val="none"/>
        <c:tickLblPos val="nextTo"/>
        <c:crossAx val="132962560"/>
        <c:crosses val="autoZero"/>
        <c:auto val="1"/>
        <c:lblAlgn val="ctr"/>
        <c:lblOffset val="100"/>
      </c:catAx>
      <c:valAx>
        <c:axId val="1329625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1329610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E482F-9B19-46C8-8CA7-E747DEE0CA07}" type="datetimeFigureOut">
              <a:rPr lang="pt-BR" smtClean="0"/>
              <a:t>05/04/2019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77574-C629-45CE-B7F5-581CA5FA0AE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1479368" y="1018904"/>
          <a:ext cx="5858692" cy="5094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959429" y="509450"/>
            <a:ext cx="49475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Média de Atendimento Mês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929346" y="6211670"/>
            <a:ext cx="502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Ministério da Saúde/DATASUS </a:t>
            </a:r>
          </a:p>
          <a:p>
            <a:r>
              <a:rPr lang="pt-BR" b="1" dirty="0" smtClean="0"/>
              <a:t> </a:t>
            </a:r>
            <a:endParaRPr lang="pt-BR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1071538" y="500042"/>
          <a:ext cx="7643866" cy="534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500430" y="500042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84% de aumento de 2016 pra 2018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361112" y="5826035"/>
            <a:ext cx="502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Ministério da Saúde/DATASUS e  SIOPS</a:t>
            </a:r>
          </a:p>
          <a:p>
            <a:r>
              <a:rPr lang="pt-BR" b="1" dirty="0" smtClean="0"/>
              <a:t> </a:t>
            </a:r>
            <a:endParaRPr lang="pt-BR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2723606" y="6211670"/>
            <a:ext cx="502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Fonte: Ministério da Saúde/DATASUS</a:t>
            </a:r>
          </a:p>
          <a:p>
            <a:r>
              <a:rPr lang="pt-BR" b="1" dirty="0" smtClean="0"/>
              <a:t> </a:t>
            </a:r>
            <a:endParaRPr lang="pt-BR" b="1" dirty="0"/>
          </a:p>
        </p:txBody>
      </p:sp>
      <p:graphicFrame>
        <p:nvGraphicFramePr>
          <p:cNvPr id="11" name="Gráfico 10"/>
          <p:cNvGraphicFramePr/>
          <p:nvPr/>
        </p:nvGraphicFramePr>
        <p:xfrm>
          <a:off x="4702629" y="222070"/>
          <a:ext cx="3615146" cy="2958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áfico 13"/>
          <p:cNvGraphicFramePr/>
          <p:nvPr/>
        </p:nvGraphicFramePr>
        <p:xfrm>
          <a:off x="4781006" y="3265714"/>
          <a:ext cx="3438797" cy="2919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Gráfico 14"/>
          <p:cNvGraphicFramePr/>
          <p:nvPr/>
        </p:nvGraphicFramePr>
        <p:xfrm>
          <a:off x="1283426" y="3370219"/>
          <a:ext cx="3252651" cy="2782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Gráfico 15"/>
          <p:cNvGraphicFramePr/>
          <p:nvPr/>
        </p:nvGraphicFramePr>
        <p:xfrm>
          <a:off x="960120" y="182880"/>
          <a:ext cx="3634740" cy="301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51</Words>
  <Application>Microsoft Office PowerPoint</Application>
  <PresentationFormat>Apresentação na tela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sesaude</dc:creator>
  <cp:lastModifiedBy>sesaude</cp:lastModifiedBy>
  <cp:revision>2</cp:revision>
  <dcterms:created xsi:type="dcterms:W3CDTF">2019-04-05T12:32:14Z</dcterms:created>
  <dcterms:modified xsi:type="dcterms:W3CDTF">2019-04-05T12:42:03Z</dcterms:modified>
</cp:coreProperties>
</file>